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8"/>
  </p:notesMasterIdLst>
  <p:handoutMasterIdLst>
    <p:handoutMasterId r:id="rId9"/>
  </p:handoutMasterIdLst>
  <p:sldIdLst>
    <p:sldId id="729" r:id="rId2"/>
    <p:sldId id="790" r:id="rId3"/>
    <p:sldId id="794" r:id="rId4"/>
    <p:sldId id="795" r:id="rId5"/>
    <p:sldId id="796" r:id="rId6"/>
    <p:sldId id="791" r:id="rId7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caladmin Skopeteas" initials="LS" lastIdx="2" clrIdx="0">
    <p:extLst>
      <p:ext uri="{19B8F6BF-5375-455C-9EA6-DF929625EA0E}">
        <p15:presenceInfo xmlns:p15="http://schemas.microsoft.com/office/powerpoint/2012/main" userId="Localadmin Skopete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  <a:srgbClr val="008000"/>
    <a:srgbClr val="71889F"/>
    <a:srgbClr val="8A9DB0"/>
    <a:srgbClr val="FFCC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32" y="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5T11:27:11.196" idx="2">
    <p:pos x="5406" y="210"/>
    <p:text>Lecturer's university logo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76" tIns="49137" rIns="98276" bIns="49137" numCol="1" anchor="t" anchorCtr="0" compatLnSpc="1">
            <a:prstTxWarp prst="textNoShape">
              <a:avLst/>
            </a:prstTxWarp>
          </a:bodyPr>
          <a:lstStyle>
            <a:lvl1pPr defTabSz="98250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76" tIns="49137" rIns="98276" bIns="49137" numCol="1" anchor="t" anchorCtr="0" compatLnSpc="1">
            <a:prstTxWarp prst="textNoShape">
              <a:avLst/>
            </a:prstTxWarp>
          </a:bodyPr>
          <a:lstStyle>
            <a:lvl1pPr algn="r" defTabSz="98250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76" tIns="49137" rIns="98276" bIns="49137" numCol="1" anchor="b" anchorCtr="0" compatLnSpc="1">
            <a:prstTxWarp prst="textNoShape">
              <a:avLst/>
            </a:prstTxWarp>
          </a:bodyPr>
          <a:lstStyle>
            <a:lvl1pPr defTabSz="98250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76" tIns="49137" rIns="98276" bIns="49137" numCol="1" anchor="b" anchorCtr="0" compatLnSpc="1">
            <a:prstTxWarp prst="textNoShape">
              <a:avLst/>
            </a:prstTxWarp>
          </a:bodyPr>
          <a:lstStyle>
            <a:lvl1pPr algn="r" defTabSz="98250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04E697-147F-40D4-BA94-E44D785AAE5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76" tIns="49137" rIns="98276" bIns="49137" numCol="1" anchor="t" anchorCtr="0" compatLnSpc="1">
            <a:prstTxWarp prst="textNoShape">
              <a:avLst/>
            </a:prstTxWarp>
          </a:bodyPr>
          <a:lstStyle>
            <a:lvl1pPr defTabSz="98250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76" tIns="49137" rIns="98276" bIns="49137" numCol="1" anchor="t" anchorCtr="0" compatLnSpc="1">
            <a:prstTxWarp prst="textNoShape">
              <a:avLst/>
            </a:prstTxWarp>
          </a:bodyPr>
          <a:lstStyle>
            <a:lvl1pPr algn="r" defTabSz="98250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76" tIns="49137" rIns="98276" bIns="49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 smtClean="0"/>
              <a:t>Click to edit Master text styles</a:t>
            </a:r>
          </a:p>
          <a:p>
            <a:pPr lvl="1"/>
            <a:r>
              <a:rPr lang="en-US" altLang="de-DE" noProof="0" smtClean="0"/>
              <a:t>Second level</a:t>
            </a:r>
          </a:p>
          <a:p>
            <a:pPr lvl="2"/>
            <a:r>
              <a:rPr lang="en-US" altLang="de-DE" noProof="0" smtClean="0"/>
              <a:t>Third level</a:t>
            </a:r>
          </a:p>
          <a:p>
            <a:pPr lvl="3"/>
            <a:r>
              <a:rPr lang="en-US" altLang="de-DE" noProof="0" smtClean="0"/>
              <a:t>Fourth level</a:t>
            </a:r>
          </a:p>
          <a:p>
            <a:pPr lvl="4"/>
            <a:r>
              <a:rPr lang="en-US" altLang="de-DE" noProof="0" smtClean="0"/>
              <a:t>Fifth level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76" tIns="49137" rIns="98276" bIns="49137" numCol="1" anchor="b" anchorCtr="0" compatLnSpc="1">
            <a:prstTxWarp prst="textNoShape">
              <a:avLst/>
            </a:prstTxWarp>
          </a:bodyPr>
          <a:lstStyle>
            <a:lvl1pPr defTabSz="98250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76" tIns="49137" rIns="98276" bIns="49137" numCol="1" anchor="b" anchorCtr="0" compatLnSpc="1">
            <a:prstTxWarp prst="textNoShape">
              <a:avLst/>
            </a:prstTxWarp>
          </a:bodyPr>
          <a:lstStyle>
            <a:lvl1pPr algn="r" defTabSz="98250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96EE9F-86D5-41B7-B6B7-6C4B612E86A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9488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66763" indent="-293688" defTabSz="979488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82688" indent="-234950" defTabSz="979488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55763" indent="-234950" defTabSz="979488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130425" indent="-234950" defTabSz="979488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87625" indent="-234950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044825" indent="-234950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502025" indent="-234950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959225" indent="-234950" defTabSz="979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1D7BFF5-8EE0-4004-8ABD-611F16DF7EEE}" type="slidenum">
              <a:rPr lang="en-US" altLang="de-DE" smtClean="0">
                <a:latin typeface="Arial" panose="020B0604020202020204" pitchFamily="34" charset="0"/>
              </a:rPr>
              <a:pPr/>
              <a:t>1</a:t>
            </a:fld>
            <a:endParaRPr lang="en-US" altLang="de-DE" smtClean="0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3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altLang="de-DE" noProof="0" smtClean="0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Tx/>
              <a:buNone/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altLang="de-DE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fld id="{BAD3AE50-3C78-44AA-B88B-F2627B9CDC09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9751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2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9703-E260-49ED-84FE-56AD00EC006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58245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3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FCD3F-738C-4369-8F2F-939CFC291F25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32950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6738" y="1268413"/>
            <a:ext cx="3924300" cy="5040312"/>
          </a:xfrm>
        </p:spPr>
        <p:txBody>
          <a:bodyPr/>
          <a:lstStyle>
            <a:lvl1pPr>
              <a:defRPr sz="2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268413"/>
            <a:ext cx="3924300" cy="5040312"/>
          </a:xfrm>
        </p:spPr>
        <p:txBody>
          <a:bodyPr/>
          <a:lstStyle>
            <a:lvl1pPr>
              <a:defRPr sz="2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B8FCD-26EE-463B-9BD8-2C92B57A4D7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25633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B6B58-DBB5-4BE5-9CBC-3F6FB1B9031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46086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268413"/>
            <a:ext cx="8001000" cy="477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45096"/>
            <a:ext cx="7924800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84C192A-2317-4C19-99DC-95C7071F2E8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 flipV="1">
            <a:off x="566738" y="1152641"/>
            <a:ext cx="8008936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32" r:id="rId2"/>
    <p:sldLayoutId id="2147483833" r:id="rId3"/>
    <p:sldLayoutId id="2147483834" r:id="rId4"/>
    <p:sldLayoutId id="2147483836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anose="020B0604030504040204" pitchFamily="34" charset="0"/>
          <a:cs typeface="Arial" panose="020B0604020202020204" pitchFamily="34" charset="0"/>
        </a:defRPr>
      </a:lvl9pPr>
    </p:titleStyle>
    <p:bodyStyle>
      <a:lvl1pPr marL="469900" indent="-469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o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5318" y="4095272"/>
            <a:ext cx="7772400" cy="423589"/>
          </a:xfrm>
        </p:spPr>
        <p:txBody>
          <a:bodyPr/>
          <a:lstStyle/>
          <a:p>
            <a:pPr algn="ctr" eaLnBrk="1" hangingPunct="1"/>
            <a:r>
              <a:rPr lang="en-US" altLang="de-DE" sz="2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Lecturer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163772" y="5388629"/>
            <a:ext cx="7010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908050" indent="14288">
              <a:spcBef>
                <a:spcPct val="20000"/>
              </a:spcBef>
              <a:buClr>
                <a:schemeClr val="tx1"/>
              </a:buClr>
              <a:buChar char="o"/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909638" indent="-39528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306513" indent="-387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1695450" indent="-39846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152650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609850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067050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524250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de-DE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Place, Month Day, Year</a:t>
            </a:r>
            <a:endParaRPr lang="en-US" altLang="de-DE" sz="20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05318" y="2138672"/>
            <a:ext cx="7772400" cy="50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sz="3800" smtClean="0">
                <a:latin typeface="Calibri Light" panose="020F0302020204030204" pitchFamily="34" charset="0"/>
                <a:cs typeface="Calibri Light" panose="020F0302020204030204" pitchFamily="34" charset="0"/>
              </a:rPr>
              <a:t>Language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17267" y="2779280"/>
            <a:ext cx="7772400" cy="60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sz="3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Snippet’s title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05318" y="4537203"/>
            <a:ext cx="7772400" cy="47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Lecturer’s affiliation</a:t>
            </a:r>
          </a:p>
        </p:txBody>
      </p:sp>
      <p:sp>
        <p:nvSpPr>
          <p:cNvPr id="12" name="Rechteck 11"/>
          <p:cNvSpPr/>
          <p:nvPr/>
        </p:nvSpPr>
        <p:spPr>
          <a:xfrm>
            <a:off x="548641" y="6237649"/>
            <a:ext cx="8240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800" smtClean="0">
                <a:solidFill>
                  <a:srgbClr val="0000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visit glottothèque at: https://spw.uni-goettingen.de/projects/lacim/</a:t>
            </a:r>
            <a:endParaRPr lang="de-DE">
              <a:solidFill>
                <a:srgbClr val="000099"/>
              </a:solidFill>
            </a:endParaRPr>
          </a:p>
        </p:txBody>
      </p:sp>
      <p:pic>
        <p:nvPicPr>
          <p:cNvPr id="13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2" r="38329" b="35981"/>
          <a:stretch/>
        </p:blipFill>
        <p:spPr bwMode="auto">
          <a:xfrm>
            <a:off x="572495" y="380625"/>
            <a:ext cx="890546" cy="857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20" y="408013"/>
            <a:ext cx="1067226" cy="872457"/>
          </a:xfrm>
          <a:prstGeom prst="rect">
            <a:avLst/>
          </a:prstGeom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807538" y="483965"/>
            <a:ext cx="5465134" cy="6676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de-DE" sz="2400" smtClean="0">
                <a:solidFill>
                  <a:srgbClr val="0000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glottothèque</a:t>
            </a:r>
            <a:br>
              <a:rPr lang="en-US" altLang="de-DE" sz="2400" smtClean="0">
                <a:solidFill>
                  <a:srgbClr val="0000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altLang="de-DE" sz="1800" smtClean="0">
                <a:solidFill>
                  <a:srgbClr val="0000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languages of Anatolia, Caucasus, Iran, Mesopotamia</a:t>
            </a:r>
            <a:r>
              <a:rPr lang="en-US" altLang="de-DE" sz="1800" b="1" smtClean="0">
                <a:solidFill>
                  <a:srgbClr val="0000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altLang="de-DE" sz="180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section title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de-DE" altLang="de-DE" sz="2000" smtClean="0"/>
          </a:p>
          <a:p>
            <a:pPr eaLnBrk="1" hangingPunct="1">
              <a:buFontTx/>
              <a:buNone/>
            </a:pPr>
            <a:r>
              <a:rPr lang="de-DE" altLang="de-DE" smtClean="0"/>
              <a:t>This is the main part of the course</a:t>
            </a:r>
          </a:p>
          <a:p>
            <a:pPr marL="0" indent="0" eaLnBrk="1" hangingPunct="1">
              <a:buFontTx/>
              <a:buNone/>
            </a:pPr>
            <a:r>
              <a:rPr lang="de-DE" altLang="de-DE" sz="2000" smtClean="0"/>
              <a:t>Each snippet contains 5-10 slides, for a presentation of a rough total length of 10 min.</a:t>
            </a:r>
          </a:p>
          <a:p>
            <a:pPr eaLnBrk="1" hangingPunct="1">
              <a:buFontTx/>
              <a:buNone/>
            </a:pPr>
            <a:endParaRPr lang="de-DE" altLang="de-DE" sz="1400" smtClean="0"/>
          </a:p>
          <a:p>
            <a:pPr eaLnBrk="1" hangingPunct="1">
              <a:buFontTx/>
              <a:buNone/>
            </a:pPr>
            <a:endParaRPr lang="de-DE" altLang="de-DE" sz="180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A9703-E260-49ED-84FE-56AD00EC0068}" type="slidenum">
              <a:rPr lang="en-US" altLang="de-DE" smtClean="0"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defRPr/>
              </a:pPr>
              <a:t>2</a:t>
            </a:fld>
            <a:endParaRPr lang="en-US" altLang="de-D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exercises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de-DE" altLang="de-DE" sz="2000" smtClean="0"/>
          </a:p>
          <a:p>
            <a:pPr eaLnBrk="1" hangingPunct="1">
              <a:buFontTx/>
              <a:buNone/>
            </a:pPr>
            <a:r>
              <a:rPr lang="de-DE" altLang="de-DE" smtClean="0"/>
              <a:t>The unit can be accompanied by exercises</a:t>
            </a:r>
          </a:p>
          <a:p>
            <a:pPr marL="0" indent="0" eaLnBrk="1" hangingPunct="1">
              <a:buFontTx/>
              <a:buNone/>
            </a:pPr>
            <a:r>
              <a:rPr lang="de-DE" altLang="de-DE" sz="2000" smtClean="0"/>
              <a:t>supporting the understanding of the contents of the unit, exercises can be discussed in the meeting with the lecturer.</a:t>
            </a:r>
          </a:p>
          <a:p>
            <a:pPr eaLnBrk="1" hangingPunct="1">
              <a:buFontTx/>
              <a:buNone/>
            </a:pPr>
            <a:endParaRPr lang="de-DE" altLang="de-DE" sz="1400" smtClean="0"/>
          </a:p>
          <a:p>
            <a:pPr eaLnBrk="1" hangingPunct="1">
              <a:buFontTx/>
              <a:buNone/>
            </a:pPr>
            <a:endParaRPr lang="de-DE" altLang="de-DE" sz="180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A9703-E260-49ED-84FE-56AD00EC0068}" type="slidenum">
              <a:rPr lang="en-US" altLang="de-DE" smtClean="0"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defRPr/>
              </a:pPr>
              <a:t>3</a:t>
            </a:fld>
            <a:endParaRPr lang="en-US" altLang="de-D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ideas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de-DE" altLang="de-DE" sz="2000" smtClean="0"/>
          </a:p>
          <a:p>
            <a:pPr eaLnBrk="1" hangingPunct="1">
              <a:buFontTx/>
              <a:buNone/>
            </a:pPr>
            <a:r>
              <a:rPr lang="de-DE" altLang="de-DE" smtClean="0"/>
              <a:t>The unit can be accompanied by suggestions for student research</a:t>
            </a:r>
          </a:p>
          <a:p>
            <a:pPr eaLnBrk="1" hangingPunct="1"/>
            <a:r>
              <a:rPr lang="de-DE" altLang="de-DE" sz="2000" smtClean="0"/>
              <a:t>e.g., to do an empirical study on the matter at issue in a glossed text collection.</a:t>
            </a:r>
          </a:p>
          <a:p>
            <a:pPr eaLnBrk="1" hangingPunct="1"/>
            <a:r>
              <a:rPr lang="de-DE" altLang="de-DE" sz="2000" smtClean="0"/>
              <a:t>to look for parallels in other related languages</a:t>
            </a:r>
          </a:p>
          <a:p>
            <a:pPr eaLnBrk="1" hangingPunct="1"/>
            <a:r>
              <a:rPr lang="de-DE" altLang="de-DE" sz="2000" smtClean="0"/>
              <a:t>to provide a critical overview on earlier studies presenting controversial accounts</a:t>
            </a:r>
          </a:p>
          <a:p>
            <a:pPr eaLnBrk="1" hangingPunct="1"/>
            <a:r>
              <a:rPr lang="de-DE" altLang="de-DE" sz="2000" smtClean="0"/>
              <a:t>to develop an analysis for a new phenomenon of an under-studied language based on facts presented in the unit</a:t>
            </a:r>
          </a:p>
          <a:p>
            <a:pPr eaLnBrk="1" hangingPunct="1">
              <a:buFontTx/>
              <a:buNone/>
            </a:pPr>
            <a:endParaRPr lang="de-DE" altLang="de-DE" sz="1400" smtClean="0"/>
          </a:p>
          <a:p>
            <a:pPr eaLnBrk="1" hangingPunct="1">
              <a:buFontTx/>
              <a:buNone/>
            </a:pPr>
            <a:endParaRPr lang="de-DE" altLang="de-DE" sz="180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A9703-E260-49ED-84FE-56AD00EC0068}" type="slidenum">
              <a:rPr lang="en-US" altLang="de-DE" smtClean="0"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defRPr/>
              </a:pPr>
              <a:t>4</a:t>
            </a:fld>
            <a:endParaRPr lang="en-US" altLang="de-D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4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references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de-DE" altLang="de-DE" sz="2000" smtClean="0"/>
          </a:p>
          <a:p>
            <a:pPr eaLnBrk="1" hangingPunct="1">
              <a:buFontTx/>
              <a:buNone/>
            </a:pPr>
            <a:r>
              <a:rPr lang="de-DE" altLang="de-DE"/>
              <a:t>The unit can be closed with </a:t>
            </a:r>
            <a:r>
              <a:rPr lang="de-DE" altLang="de-DE" smtClean="0"/>
              <a:t>bibliography</a:t>
            </a:r>
          </a:p>
          <a:p>
            <a:pPr eaLnBrk="1" hangingPunct="1"/>
            <a:r>
              <a:rPr lang="de-DE" altLang="de-DE" sz="2000" smtClean="0"/>
              <a:t>references to the cited works</a:t>
            </a:r>
          </a:p>
          <a:p>
            <a:pPr eaLnBrk="1" hangingPunct="1"/>
            <a:r>
              <a:rPr lang="de-DE" altLang="de-DE" sz="2000" smtClean="0"/>
              <a:t>recommendations for further reading, either general books (grammars) or specific studies on the matter at issue</a:t>
            </a:r>
          </a:p>
          <a:p>
            <a:pPr eaLnBrk="1" hangingPunct="1">
              <a:buFontTx/>
              <a:buNone/>
            </a:pPr>
            <a:endParaRPr lang="de-DE" altLang="de-DE" sz="1400" smtClean="0"/>
          </a:p>
          <a:p>
            <a:pPr eaLnBrk="1" hangingPunct="1">
              <a:buFontTx/>
              <a:buNone/>
            </a:pPr>
            <a:endParaRPr lang="de-DE" altLang="de-DE" sz="180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A9703-E260-49ED-84FE-56AD00EC0068}" type="slidenum">
              <a:rPr lang="en-US" altLang="de-DE" smtClean="0"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defRPr/>
              </a:pPr>
              <a:t>5</a:t>
            </a:fld>
            <a:endParaRPr lang="en-US" altLang="de-D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this lecture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de-DE" sz="1600" smtClean="0"/>
              <a:t>is </a:t>
            </a:r>
            <a:r>
              <a:rPr lang="en-US" altLang="de-DE" sz="1600"/>
              <a:t>part of the </a:t>
            </a:r>
            <a:r>
              <a:rPr lang="en-US" altLang="de-DE" sz="1600" smtClean="0"/>
              <a:t>series </a:t>
            </a:r>
            <a:r>
              <a:rPr lang="en-US" sz="1600" i="1"/>
              <a:t>Glottothèque: Languages of the Anatolia, Caucasus, Iran, Mesopotamia; grammatical snippets online</a:t>
            </a:r>
            <a:r>
              <a:rPr lang="en-US" sz="1600"/>
              <a:t>, ed. by. C. Bulut, A. Donabédian-Demopoulos, G. Haig, G. Khan, P. Samvelian, S. Skopeteas, N. </a:t>
            </a:r>
            <a:r>
              <a:rPr lang="en-US" sz="1600" smtClean="0"/>
              <a:t>Sumbatova</a:t>
            </a:r>
            <a:r>
              <a:rPr lang="en-US" sz="1600" i="1" smtClean="0"/>
              <a:t>. </a:t>
            </a:r>
            <a:r>
              <a:rPr lang="en-US" sz="1600" smtClean="0"/>
              <a:t>Bamberg/Cambridge/Göttingen/Moskow/Nicosia/Paris</a:t>
            </a:r>
            <a:r>
              <a:rPr lang="en-US" sz="1600"/>
              <a:t>: LACIM </a:t>
            </a:r>
            <a:r>
              <a:rPr lang="en-US" sz="1600" smtClean="0"/>
              <a:t>network.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75" y="2871765"/>
            <a:ext cx="7900973" cy="317320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89548" y="3987383"/>
            <a:ext cx="442959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altLang="de-DE" sz="180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altLang="de-DE" sz="16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may find related lectures and further information at the Glottothèque website at: </a:t>
            </a:r>
            <a:endParaRPr lang="en-US" sz="180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de-DE" sz="18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https://spw.uni-goettingen.de/projects/lacim/</a:t>
            </a:r>
            <a:endParaRPr lang="de-DE" sz="18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195649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0</TotalTime>
  <Words>271</Words>
  <Application>Microsoft Office PowerPoint</Application>
  <PresentationFormat>Bildschirmpräsentation (4:3)</PresentationFormat>
  <Paragraphs>37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 Light</vt:lpstr>
      <vt:lpstr>Verdana</vt:lpstr>
      <vt:lpstr>Wingdings</vt:lpstr>
      <vt:lpstr>Profile</vt:lpstr>
      <vt:lpstr>Lecturer</vt:lpstr>
      <vt:lpstr>section title</vt:lpstr>
      <vt:lpstr>exercises</vt:lpstr>
      <vt:lpstr>ideas</vt:lpstr>
      <vt:lpstr>references</vt:lpstr>
      <vt:lpstr>this lecture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 in Georgian and the expression of contrast</dc:title>
  <dc:creator>stavros skopeteas</dc:creator>
  <cp:lastModifiedBy>Localadmin Skopeteas</cp:lastModifiedBy>
  <cp:revision>465</cp:revision>
  <cp:lastPrinted>2021-07-05T15:33:56Z</cp:lastPrinted>
  <dcterms:created xsi:type="dcterms:W3CDTF">2007-09-25T10:39:58Z</dcterms:created>
  <dcterms:modified xsi:type="dcterms:W3CDTF">2021-10-26T19:12:48Z</dcterms:modified>
</cp:coreProperties>
</file>